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28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34.jpeg" ContentType="image/jpeg"/>
  <Override PartName="/ppt/media/image6.png" ContentType="image/png"/>
  <Override PartName="/ppt/media/image7.png" ContentType="image/png"/>
  <Override PartName="/ppt/media/image8.png" ContentType="image/png"/>
  <Override PartName="/ppt/media/image23.jpeg" ContentType="image/jpeg"/>
  <Override PartName="/ppt/media/image9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7.png" ContentType="image/png"/>
  <Override PartName="/ppt/media/image24.jpeg" ContentType="image/jpeg"/>
  <Override PartName="/ppt/media/image18.png" ContentType="image/pn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5.jpeg" ContentType="image/jpeg"/>
  <Override PartName="/ppt/media/image36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816161B-9ADE-4212-8377-FC60BA1064C6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7D69EF-CC26-4329-B6A4-2996CB46437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DA2F49-2261-4A0E-9AF0-5EA8AE1C168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02B8C4-FD5A-4481-B1AC-63AE662ABB2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E7907B-869D-40EC-968E-67377561A49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1E37FB-0195-496F-B75B-48510D209B3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F3FACF-4F07-43A9-A610-930D78C56DE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29754B-3B46-4471-84F3-FA35FF2C2DE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C51E7D-5321-4269-9891-F9CD234B7C6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65A790-1BA2-47BA-BEA5-2ABD0DDED94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6A9865-AD14-44CE-B963-8FEC0DFFA20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34.jpeg"/><Relationship Id="rId6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21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793800" y="2036520"/>
            <a:ext cx="7555680" cy="28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Community Service Project: Water Facilities and Drinking Water Availability</a:t>
            </a:r>
            <a:endParaRPr b="0" lang="en-US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793800" y="5212080"/>
            <a:ext cx="7555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793800" y="5829840"/>
            <a:ext cx="75556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Department of ECE, SVCE, Tirupati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 0"/>
          <p:cNvSpPr/>
          <p:nvPr/>
        </p:nvSpPr>
        <p:spPr>
          <a:xfrm>
            <a:off x="2761200" y="683640"/>
            <a:ext cx="36208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MEASURABLE </a:t>
            </a:r>
            <a:r>
              <a:rPr b="0" lang="en-US" sz="2200" strike="noStrike" u="none">
                <a:solidFill>
                  <a:srgbClr val="481c9e"/>
                </a:solidFill>
                <a:effectLst/>
                <a:uFillTx/>
                <a:latin typeface="Montserrat"/>
                <a:ea typeface="Montserrat"/>
              </a:rPr>
              <a:t>OUTCOME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Shape 1"/>
          <p:cNvSpPr/>
          <p:nvPr/>
        </p:nvSpPr>
        <p:spPr>
          <a:xfrm>
            <a:off x="793800" y="1293120"/>
            <a:ext cx="7555680" cy="1392480"/>
          </a:xfrm>
          <a:prstGeom prst="roundRect">
            <a:avLst>
              <a:gd name="adj" fmla="val 39076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2"/>
          <p:cNvSpPr/>
          <p:nvPr/>
        </p:nvSpPr>
        <p:spPr>
          <a:xfrm>
            <a:off x="1028160" y="152748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Student Impact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3"/>
          <p:cNvSpPr/>
          <p:nvPr/>
        </p:nvSpPr>
        <p:spPr>
          <a:xfrm>
            <a:off x="1028160" y="2088720"/>
            <a:ext cx="70869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Gained practical awareness about water safety.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Shape 4"/>
          <p:cNvSpPr/>
          <p:nvPr/>
        </p:nvSpPr>
        <p:spPr>
          <a:xfrm>
            <a:off x="793800" y="2913120"/>
            <a:ext cx="7555680" cy="1392480"/>
          </a:xfrm>
          <a:prstGeom prst="roundRect">
            <a:avLst>
              <a:gd name="adj" fmla="val 39076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 5"/>
          <p:cNvSpPr/>
          <p:nvPr/>
        </p:nvSpPr>
        <p:spPr>
          <a:xfrm>
            <a:off x="1028160" y="314748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Teacher Feedback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 6"/>
          <p:cNvSpPr/>
          <p:nvPr/>
        </p:nvSpPr>
        <p:spPr>
          <a:xfrm>
            <a:off x="1028160" y="3708720"/>
            <a:ext cx="70869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Appreciated the interactive and engaging approach.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Shape 7"/>
          <p:cNvSpPr/>
          <p:nvPr/>
        </p:nvSpPr>
        <p:spPr>
          <a:xfrm>
            <a:off x="793800" y="4533120"/>
            <a:ext cx="7555680" cy="1392480"/>
          </a:xfrm>
          <a:prstGeom prst="roundRect">
            <a:avLst>
              <a:gd name="adj" fmla="val 39076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 8"/>
          <p:cNvSpPr/>
          <p:nvPr/>
        </p:nvSpPr>
        <p:spPr>
          <a:xfrm>
            <a:off x="1028160" y="476748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Engagement Boost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9"/>
          <p:cNvSpPr/>
          <p:nvPr/>
        </p:nvSpPr>
        <p:spPr>
          <a:xfrm>
            <a:off x="1028160" y="5328720"/>
            <a:ext cx="70869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Increased student interest and participation.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Shape 10"/>
          <p:cNvSpPr/>
          <p:nvPr/>
        </p:nvSpPr>
        <p:spPr>
          <a:xfrm>
            <a:off x="793800" y="6152760"/>
            <a:ext cx="7555680" cy="1392480"/>
          </a:xfrm>
          <a:prstGeom prst="roundRect">
            <a:avLst>
              <a:gd name="adj" fmla="val 39076"/>
            </a:avLst>
          </a:prstGeom>
          <a:solidFill>
            <a:srgbClr val="31136c"/>
          </a:solidFill>
          <a:ln w="762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 11"/>
          <p:cNvSpPr/>
          <p:nvPr/>
        </p:nvSpPr>
        <p:spPr>
          <a:xfrm>
            <a:off x="1028160" y="638748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Team Development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12"/>
          <p:cNvSpPr/>
          <p:nvPr/>
        </p:nvSpPr>
        <p:spPr>
          <a:xfrm>
            <a:off x="1028160" y="6948720"/>
            <a:ext cx="70869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Improved teamwork and communication skills within our CSP group.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8686800" y="1600200"/>
            <a:ext cx="5688720" cy="548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 0"/>
          <p:cNvSpPr/>
          <p:nvPr/>
        </p:nvSpPr>
        <p:spPr>
          <a:xfrm>
            <a:off x="3154320" y="16156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KEY </a:t>
            </a:r>
            <a:r>
              <a:rPr b="0" lang="en-US" sz="2200" strike="noStrike" u="none">
                <a:solidFill>
                  <a:srgbClr val="481c9e"/>
                </a:solidFill>
                <a:effectLst/>
                <a:uFillTx/>
                <a:latin typeface="Montserrat"/>
                <a:ea typeface="Montserrat"/>
              </a:rPr>
              <a:t>TAKEAWAYS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 1"/>
          <p:cNvSpPr/>
          <p:nvPr/>
        </p:nvSpPr>
        <p:spPr>
          <a:xfrm>
            <a:off x="793800" y="2196720"/>
            <a:ext cx="7555680" cy="19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Small Actions, Big Impact</a:t>
            </a:r>
            <a:endParaRPr b="0" lang="en-US" sz="6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Text 2"/>
          <p:cNvSpPr/>
          <p:nvPr/>
        </p:nvSpPr>
        <p:spPr>
          <a:xfrm>
            <a:off x="1134000" y="4748400"/>
            <a:ext cx="72154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This project reinforced that even small awareness drives can create significant, lasting positive change.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3"/>
          <p:cNvSpPr/>
          <p:nvPr/>
        </p:nvSpPr>
        <p:spPr>
          <a:xfrm>
            <a:off x="1134000" y="5729400"/>
            <a:ext cx="72154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Students became more conscious of safe water practices.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 4"/>
          <p:cNvSpPr/>
          <p:nvPr/>
        </p:nvSpPr>
        <p:spPr>
          <a:xfrm>
            <a:off x="1134000" y="6171840"/>
            <a:ext cx="72154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Instilled a profound sense of social responsibility within our team.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Shape 5"/>
          <p:cNvSpPr/>
          <p:nvPr/>
        </p:nvSpPr>
        <p:spPr>
          <a:xfrm>
            <a:off x="793800" y="4493520"/>
            <a:ext cx="29880" cy="2119680"/>
          </a:xfrm>
          <a:prstGeom prst="rect">
            <a:avLst/>
          </a:prstGeom>
          <a:solidFill>
            <a:srgbClr val="481c9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 rot="16189800">
            <a:off x="10158120" y="139680"/>
            <a:ext cx="3312720" cy="441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 rot="16204800">
            <a:off x="10145880" y="3975120"/>
            <a:ext cx="3254040" cy="4339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"/>
          <p:cNvSpPr/>
          <p:nvPr/>
        </p:nvSpPr>
        <p:spPr>
          <a:xfrm>
            <a:off x="4772880" y="103320"/>
            <a:ext cx="5257440" cy="17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6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Picture Pane</a:t>
            </a:r>
            <a:r>
              <a:rPr b="0" lang="en-US" sz="6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371600" y="1424880"/>
            <a:ext cx="5187960" cy="291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8458200" y="1371600"/>
            <a:ext cx="4114440" cy="308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1085400" y="4800600"/>
            <a:ext cx="5543640" cy="320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4"/>
          <a:stretch/>
        </p:blipFill>
        <p:spPr>
          <a:xfrm>
            <a:off x="8458200" y="4800600"/>
            <a:ext cx="5631480" cy="316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768960" y="685800"/>
            <a:ext cx="5860080" cy="3296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7626960" y="685800"/>
            <a:ext cx="6317280" cy="342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914400" y="4572360"/>
            <a:ext cx="5688720" cy="319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7772400" y="4400640"/>
            <a:ext cx="6400440" cy="360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457560" y="514800"/>
            <a:ext cx="6400080" cy="35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7315200" y="457200"/>
            <a:ext cx="6545880" cy="368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 rot="16189800">
            <a:off x="1013760" y="3900600"/>
            <a:ext cx="3312720" cy="4417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4"/>
          <a:stretch/>
        </p:blipFill>
        <p:spPr>
          <a:xfrm rot="16204800">
            <a:off x="5830560" y="3775320"/>
            <a:ext cx="3425040" cy="4566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5"/>
          <a:stretch/>
        </p:blipFill>
        <p:spPr>
          <a:xfrm>
            <a:off x="10058400" y="4343400"/>
            <a:ext cx="4266720" cy="342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914400" y="228600"/>
            <a:ext cx="5790960" cy="434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7798320" y="228600"/>
            <a:ext cx="5688720" cy="426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914400" y="4800600"/>
            <a:ext cx="5841000" cy="3351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 txBox="1"/>
          <p:nvPr/>
        </p:nvSpPr>
        <p:spPr>
          <a:xfrm>
            <a:off x="2743200" y="914400"/>
            <a:ext cx="2551320" cy="459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2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Team Members: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3429000" y="1828800"/>
            <a:ext cx="4687920" cy="46976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A. Harsha Vardhana Ganesh - 23BFA04013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B. Saravan Sai – 23BFA04038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A. Devi Sri Priya – 23BFA04028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B. Yamini - 23BFA04048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B. Sruthi – 23BFA04056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B. Himabindu - 23BFA04064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C. Pavan Kumar - 23BFA04066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B. Madhu Purushottam - 23BFA04041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A. Hiranmayee - 23BFA04005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B. Mounika - 23BFA04062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B. Venkata Dhanush Kumar - 23BFA04039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B. Sunil – 23BFA04042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A. Gayatri - 23BFA04014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A. Vandhana - 23BFA04030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A. Sujith - 23BFA04022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A. Leela Krishna – 23BFA04011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A. Hareesh - 24BFA04L02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B. Shiiva - 23BFA04060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 0"/>
          <p:cNvSpPr/>
          <p:nvPr/>
        </p:nvSpPr>
        <p:spPr>
          <a:xfrm>
            <a:off x="8640720" y="8938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OUR </a:t>
            </a:r>
            <a:r>
              <a:rPr b="0" lang="en-US" sz="2200" strike="noStrike" u="none">
                <a:solidFill>
                  <a:srgbClr val="481c9e"/>
                </a:solidFill>
                <a:effectLst/>
                <a:uFillTx/>
                <a:latin typeface="Montserrat"/>
                <a:ea typeface="Montserrat"/>
              </a:rPr>
              <a:t>MISSION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1"/>
          <p:cNvSpPr/>
          <p:nvPr/>
        </p:nvSpPr>
        <p:spPr>
          <a:xfrm>
            <a:off x="6280200" y="1475280"/>
            <a:ext cx="7555680" cy="29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0" lang="en-US" sz="615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Water: A Foundation for Health &amp; Learning</a:t>
            </a:r>
            <a:endParaRPr b="0" lang="en-US" sz="6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2"/>
          <p:cNvSpPr/>
          <p:nvPr/>
        </p:nvSpPr>
        <p:spPr>
          <a:xfrm>
            <a:off x="6280200" y="4953960"/>
            <a:ext cx="3500640" cy="21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Clean water is fundamental for human health and effective learning environments. Yet, many students lack critical awareness regarding safe water storage and hygiene practices.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10342800" y="4953960"/>
            <a:ext cx="350064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Our Community Service Project (CSP) tackled this vital issue, aiming to empower students with knowledge about safe drinking water and its importance.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0"/>
          <p:cNvSpPr/>
          <p:nvPr/>
        </p:nvSpPr>
        <p:spPr>
          <a:xfrm>
            <a:off x="5723640" y="2485080"/>
            <a:ext cx="31824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PROJECT </a:t>
            </a:r>
            <a:r>
              <a:rPr b="0" lang="en-US" sz="2200" strike="noStrike" u="none">
                <a:solidFill>
                  <a:srgbClr val="481c9e"/>
                </a:solidFill>
                <a:effectLst/>
                <a:uFillTx/>
                <a:latin typeface="Montserrat"/>
                <a:ea typeface="Montserrat"/>
              </a:rPr>
              <a:t>OBJECTIVES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Shape 1"/>
          <p:cNvSpPr/>
          <p:nvPr/>
        </p:nvSpPr>
        <p:spPr>
          <a:xfrm>
            <a:off x="793800" y="3633120"/>
            <a:ext cx="4195800" cy="2110680"/>
          </a:xfrm>
          <a:prstGeom prst="roundRect">
            <a:avLst>
              <a:gd name="adj" fmla="val 6929"/>
            </a:avLst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9" name="Image 0" descr="preencoded.png"/>
          <p:cNvPicPr/>
          <p:nvPr/>
        </p:nvPicPr>
        <p:blipFill>
          <a:blip r:embed="rId1"/>
          <a:stretch/>
        </p:blipFill>
        <p:spPr>
          <a:xfrm>
            <a:off x="793800" y="3602520"/>
            <a:ext cx="4195800" cy="12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" name="Image 1" descr="preencoded.png"/>
          <p:cNvPicPr/>
          <p:nvPr/>
        </p:nvPicPr>
        <p:blipFill>
          <a:blip r:embed="rId2"/>
          <a:stretch/>
        </p:blipFill>
        <p:spPr>
          <a:xfrm>
            <a:off x="2551680" y="3292920"/>
            <a:ext cx="679680" cy="67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1" name="Image 2" descr="preencoded.png"/>
          <p:cNvPicPr/>
          <p:nvPr/>
        </p:nvPicPr>
        <p:blipFill>
          <a:blip r:embed="rId3"/>
          <a:stretch/>
        </p:blipFill>
        <p:spPr>
          <a:xfrm>
            <a:off x="2755800" y="3463200"/>
            <a:ext cx="271440" cy="33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Text 2"/>
          <p:cNvSpPr/>
          <p:nvPr/>
        </p:nvSpPr>
        <p:spPr>
          <a:xfrm>
            <a:off x="1051200" y="420012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Raise Awareness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 3"/>
          <p:cNvSpPr/>
          <p:nvPr/>
        </p:nvSpPr>
        <p:spPr>
          <a:xfrm>
            <a:off x="1051200" y="4761360"/>
            <a:ext cx="36810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Educate on safe drinking water practices.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Shape 4"/>
          <p:cNvSpPr/>
          <p:nvPr/>
        </p:nvSpPr>
        <p:spPr>
          <a:xfrm>
            <a:off x="5217120" y="3633120"/>
            <a:ext cx="4195800" cy="2110680"/>
          </a:xfrm>
          <a:prstGeom prst="roundRect">
            <a:avLst>
              <a:gd name="adj" fmla="val 6929"/>
            </a:avLst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" name="Image 3" descr="preencoded.png"/>
          <p:cNvPicPr/>
          <p:nvPr/>
        </p:nvPicPr>
        <p:blipFill>
          <a:blip r:embed="rId4"/>
          <a:stretch/>
        </p:blipFill>
        <p:spPr>
          <a:xfrm>
            <a:off x="5217120" y="3602520"/>
            <a:ext cx="4195800" cy="12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" name="Image 4" descr="preencoded.png"/>
          <p:cNvPicPr/>
          <p:nvPr/>
        </p:nvPicPr>
        <p:blipFill>
          <a:blip r:embed="rId5"/>
          <a:stretch/>
        </p:blipFill>
        <p:spPr>
          <a:xfrm>
            <a:off x="6975000" y="3292920"/>
            <a:ext cx="679680" cy="67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Image 5" descr="preencoded.png"/>
          <p:cNvPicPr/>
          <p:nvPr/>
        </p:nvPicPr>
        <p:blipFill>
          <a:blip r:embed="rId6"/>
          <a:stretch/>
        </p:blipFill>
        <p:spPr>
          <a:xfrm>
            <a:off x="7178760" y="3463200"/>
            <a:ext cx="271440" cy="33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 5"/>
          <p:cNvSpPr/>
          <p:nvPr/>
        </p:nvSpPr>
        <p:spPr>
          <a:xfrm>
            <a:off x="5474160" y="420012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Promote Habits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6"/>
          <p:cNvSpPr/>
          <p:nvPr/>
        </p:nvSpPr>
        <p:spPr>
          <a:xfrm>
            <a:off x="5474160" y="4761360"/>
            <a:ext cx="36810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Encourage hygiene and water conservation.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Shape 7"/>
          <p:cNvSpPr/>
          <p:nvPr/>
        </p:nvSpPr>
        <p:spPr>
          <a:xfrm>
            <a:off x="9640080" y="3633120"/>
            <a:ext cx="4195800" cy="2110680"/>
          </a:xfrm>
          <a:prstGeom prst="roundRect">
            <a:avLst>
              <a:gd name="adj" fmla="val 6929"/>
            </a:avLst>
          </a:prstGeom>
          <a:solidFill>
            <a:srgbClr val="0d0a2c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" name="Image 6" descr="preencoded.png"/>
          <p:cNvPicPr/>
          <p:nvPr/>
        </p:nvPicPr>
        <p:blipFill>
          <a:blip r:embed="rId7"/>
          <a:stretch/>
        </p:blipFill>
        <p:spPr>
          <a:xfrm>
            <a:off x="9640080" y="3602520"/>
            <a:ext cx="4195800" cy="12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Image 7" descr="preencoded.png"/>
          <p:cNvPicPr/>
          <p:nvPr/>
        </p:nvPicPr>
        <p:blipFill>
          <a:blip r:embed="rId8"/>
          <a:stretch/>
        </p:blipFill>
        <p:spPr>
          <a:xfrm>
            <a:off x="11397960" y="3292920"/>
            <a:ext cx="679680" cy="67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Image 8" descr="preencoded.png"/>
          <p:cNvPicPr/>
          <p:nvPr/>
        </p:nvPicPr>
        <p:blipFill>
          <a:blip r:embed="rId9"/>
          <a:stretch/>
        </p:blipFill>
        <p:spPr>
          <a:xfrm>
            <a:off x="11602080" y="3463200"/>
            <a:ext cx="271440" cy="33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Text 8"/>
          <p:cNvSpPr/>
          <p:nvPr/>
        </p:nvSpPr>
        <p:spPr>
          <a:xfrm>
            <a:off x="9897480" y="4200120"/>
            <a:ext cx="340164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Bridge Knowledge</a:t>
            </a:r>
            <a:endParaRPr b="0" lang="en-US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9"/>
          <p:cNvSpPr/>
          <p:nvPr/>
        </p:nvSpPr>
        <p:spPr>
          <a:xfrm>
            <a:off x="9897480" y="4761360"/>
            <a:ext cx="36810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Connect classroom learning to real-life water facilities.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0"/>
          <p:cNvSpPr/>
          <p:nvPr/>
        </p:nvSpPr>
        <p:spPr>
          <a:xfrm>
            <a:off x="5897520" y="11124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OUR </a:t>
            </a:r>
            <a:r>
              <a:rPr b="0" lang="en-US" sz="2200" strike="noStrike" u="none">
                <a:solidFill>
                  <a:srgbClr val="ffffd7"/>
                </a:solidFill>
                <a:effectLst/>
                <a:uFillTx/>
                <a:latin typeface="Montserrat"/>
                <a:ea typeface="Montserrat"/>
              </a:rPr>
              <a:t>SCHOOL VISIT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1"/>
          <p:cNvSpPr/>
          <p:nvPr/>
        </p:nvSpPr>
        <p:spPr>
          <a:xfrm>
            <a:off x="397080" y="1926000"/>
            <a:ext cx="760356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Our team embarked on a crucial visit to </a:t>
            </a:r>
            <a:r>
              <a:rPr b="1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M.C.H.R.S. Mada Government School</a:t>
            </a: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 in Tirupati. This wasn't just a casual visit; it was a mission to understand and assess the current water situation.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ext 2"/>
          <p:cNvSpPr/>
          <p:nvPr/>
        </p:nvSpPr>
        <p:spPr>
          <a:xfrm>
            <a:off x="397080" y="4800600"/>
            <a:ext cx="7603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18 dedicated team members participated.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3"/>
          <p:cNvSpPr/>
          <p:nvPr/>
        </p:nvSpPr>
        <p:spPr>
          <a:xfrm>
            <a:off x="397080" y="3752280"/>
            <a:ext cx="7603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Thoroughly inspected taps, water tanks, and surrounding areas.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 4"/>
          <p:cNvSpPr/>
          <p:nvPr/>
        </p:nvSpPr>
        <p:spPr>
          <a:xfrm>
            <a:off x="397080" y="4279680"/>
            <a:ext cx="7603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Met with the Headmaster to discuss existing water infrastructure.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7086600" y="2789280"/>
            <a:ext cx="7233120" cy="4068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62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Text 0"/>
          <p:cNvSpPr/>
          <p:nvPr/>
        </p:nvSpPr>
        <p:spPr>
          <a:xfrm>
            <a:off x="5752440" y="3200040"/>
            <a:ext cx="312516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AWARENESS </a:t>
            </a:r>
            <a:r>
              <a:rPr b="0" lang="en-US" sz="2050" strike="noStrike" u="none">
                <a:solidFill>
                  <a:srgbClr val="481c9e"/>
                </a:solidFill>
                <a:effectLst/>
                <a:uFillTx/>
                <a:latin typeface="Montserrat"/>
                <a:ea typeface="Montserrat"/>
              </a:rPr>
              <a:t>SESSIONS</a:t>
            </a:r>
            <a:endParaRPr b="0" lang="en-US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1"/>
          <p:cNvSpPr/>
          <p:nvPr/>
        </p:nvSpPr>
        <p:spPr>
          <a:xfrm>
            <a:off x="734400" y="3763800"/>
            <a:ext cx="1316088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To maximize impact, our team divided into smaller groups, each assigned to specific classes, ensuring focused and personalized interaction.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Image 1" descr="preencoded.png"/>
          <p:cNvPicPr/>
          <p:nvPr/>
        </p:nvPicPr>
        <p:blipFill>
          <a:blip r:embed="rId2"/>
          <a:stretch/>
        </p:blipFill>
        <p:spPr>
          <a:xfrm>
            <a:off x="734400" y="4335480"/>
            <a:ext cx="628920" cy="62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 2"/>
          <p:cNvSpPr/>
          <p:nvPr/>
        </p:nvSpPr>
        <p:spPr>
          <a:xfrm>
            <a:off x="734400" y="5227200"/>
            <a:ext cx="262224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Grouped Approach</a:t>
            </a:r>
            <a:endParaRPr b="0" lang="en-US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3"/>
          <p:cNvSpPr/>
          <p:nvPr/>
        </p:nvSpPr>
        <p:spPr>
          <a:xfrm>
            <a:off x="734400" y="5680800"/>
            <a:ext cx="42116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Split into 3-4 member teams.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3"/>
          <a:stretch/>
        </p:blipFill>
        <p:spPr>
          <a:xfrm>
            <a:off x="5208840" y="4335480"/>
            <a:ext cx="628920" cy="62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Text 4"/>
          <p:cNvSpPr/>
          <p:nvPr/>
        </p:nvSpPr>
        <p:spPr>
          <a:xfrm>
            <a:off x="5208840" y="5227200"/>
            <a:ext cx="262224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Targeted Classes</a:t>
            </a:r>
            <a:endParaRPr b="0" lang="en-US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5"/>
          <p:cNvSpPr/>
          <p:nvPr/>
        </p:nvSpPr>
        <p:spPr>
          <a:xfrm>
            <a:off x="5208840" y="5680800"/>
            <a:ext cx="42116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Visited students from 6th to 10th grade.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4"/>
          <a:stretch/>
        </p:blipFill>
        <p:spPr>
          <a:xfrm>
            <a:off x="9683640" y="4335480"/>
            <a:ext cx="628920" cy="62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6"/>
          <p:cNvSpPr/>
          <p:nvPr/>
        </p:nvSpPr>
        <p:spPr>
          <a:xfrm>
            <a:off x="9683640" y="5227200"/>
            <a:ext cx="2622240" cy="32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Key Topics Covered</a:t>
            </a:r>
            <a:endParaRPr b="0" lang="en-US" sz="2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7"/>
          <p:cNvSpPr/>
          <p:nvPr/>
        </p:nvSpPr>
        <p:spPr>
          <a:xfrm>
            <a:off x="9683640" y="5680800"/>
            <a:ext cx="42116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Defining safe water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8"/>
          <p:cNvSpPr/>
          <p:nvPr/>
        </p:nvSpPr>
        <p:spPr>
          <a:xfrm>
            <a:off x="9683640" y="6089760"/>
            <a:ext cx="42116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Quality parameters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9"/>
          <p:cNvSpPr/>
          <p:nvPr/>
        </p:nvSpPr>
        <p:spPr>
          <a:xfrm>
            <a:off x="9683640" y="6498720"/>
            <a:ext cx="42116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Purification methods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10"/>
          <p:cNvSpPr/>
          <p:nvPr/>
        </p:nvSpPr>
        <p:spPr>
          <a:xfrm>
            <a:off x="9683640" y="6907680"/>
            <a:ext cx="42116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Safe storage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 11"/>
          <p:cNvSpPr/>
          <p:nvPr/>
        </p:nvSpPr>
        <p:spPr>
          <a:xfrm>
            <a:off x="9683640" y="7316640"/>
            <a:ext cx="421164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9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Hygiene practices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0"/>
          <p:cNvSpPr/>
          <p:nvPr/>
        </p:nvSpPr>
        <p:spPr>
          <a:xfrm>
            <a:off x="5675040" y="596160"/>
            <a:ext cx="327996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1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STUDENT </a:t>
            </a:r>
            <a:r>
              <a:rPr b="0" lang="en-US" sz="2100" strike="noStrike" u="none">
                <a:solidFill>
                  <a:srgbClr val="481c9e"/>
                </a:solidFill>
                <a:effectLst/>
                <a:uFillTx/>
                <a:latin typeface="Montserrat"/>
                <a:ea typeface="Montserrat"/>
              </a:rPr>
              <a:t>INTERACTION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1"/>
          <p:cNvSpPr/>
          <p:nvPr/>
        </p:nvSpPr>
        <p:spPr>
          <a:xfrm>
            <a:off x="758520" y="1373760"/>
            <a:ext cx="629136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Our sessions were designed for active participation, fostering a dynamic two-way learning environment. Students were eager to share and learn: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2"/>
          <p:cNvSpPr/>
          <p:nvPr/>
        </p:nvSpPr>
        <p:spPr>
          <a:xfrm>
            <a:off x="758520" y="2609280"/>
            <a:ext cx="6291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Shared personal experiences with water at home and school.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3"/>
          <p:cNvSpPr/>
          <p:nvPr/>
        </p:nvSpPr>
        <p:spPr>
          <a:xfrm>
            <a:off x="758520" y="3031920"/>
            <a:ext cx="6291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Engaged with questions, clarifying doubts.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4"/>
          <p:cNvSpPr/>
          <p:nvPr/>
        </p:nvSpPr>
        <p:spPr>
          <a:xfrm>
            <a:off x="758520" y="3454560"/>
            <a:ext cx="6291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701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0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A truly interactive and enriching learning exchange.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 rot="23400">
            <a:off x="7331760" y="2079000"/>
            <a:ext cx="6532920" cy="4899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0"/>
          <p:cNvSpPr/>
          <p:nvPr/>
        </p:nvSpPr>
        <p:spPr>
          <a:xfrm>
            <a:off x="5884920" y="1112400"/>
            <a:ext cx="28598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	</a:t>
            </a: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	</a:t>
            </a: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	</a:t>
            </a: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	</a:t>
            </a: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QUIZ </a:t>
            </a:r>
            <a:r>
              <a:rPr b="0" lang="en-US" sz="2200" strike="noStrike" u="none">
                <a:solidFill>
                  <a:srgbClr val="481c9e"/>
                </a:solidFill>
                <a:effectLst/>
                <a:uFillTx/>
                <a:latin typeface="Montserrat"/>
                <a:ea typeface="Montserrat"/>
              </a:rPr>
              <a:t>COMPETITION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1"/>
          <p:cNvSpPr/>
          <p:nvPr/>
        </p:nvSpPr>
        <p:spPr>
          <a:xfrm>
            <a:off x="6697080" y="2017800"/>
            <a:ext cx="79329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To reinforce learning and add an element of fun, we organized a quiz competition: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2"/>
          <p:cNvSpPr/>
          <p:nvPr/>
        </p:nvSpPr>
        <p:spPr>
          <a:xfrm>
            <a:off x="7086600" y="2609280"/>
            <a:ext cx="7603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Individual quiz for Classes 6-10.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3"/>
          <p:cNvSpPr/>
          <p:nvPr/>
        </p:nvSpPr>
        <p:spPr>
          <a:xfrm>
            <a:off x="7086600" y="3066480"/>
            <a:ext cx="7603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Questions on water safety, hygiene, and conservation.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4"/>
          <p:cNvSpPr/>
          <p:nvPr/>
        </p:nvSpPr>
        <p:spPr>
          <a:xfrm>
            <a:off x="7086600" y="3657600"/>
            <a:ext cx="7603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Answers evaluated on the spot for immediate feedback.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5"/>
          <p:cNvSpPr/>
          <p:nvPr/>
        </p:nvSpPr>
        <p:spPr>
          <a:xfrm>
            <a:off x="7086600" y="4209480"/>
            <a:ext cx="7603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Certificates &amp; pens distributed to winners and runners.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28600" y="2672280"/>
            <a:ext cx="6629040" cy="3728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0"/>
          <p:cNvSpPr/>
          <p:nvPr/>
        </p:nvSpPr>
        <p:spPr>
          <a:xfrm>
            <a:off x="7707240" y="1523520"/>
            <a:ext cx="47012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f2f0f4"/>
                </a:solidFill>
                <a:effectLst/>
                <a:uFillTx/>
                <a:latin typeface="Montserrat"/>
                <a:ea typeface="Montserrat"/>
              </a:rPr>
              <a:t>CHALLENGES &amp; </a:t>
            </a:r>
            <a:r>
              <a:rPr b="0" lang="en-US" sz="2200" strike="noStrike" u="none">
                <a:solidFill>
                  <a:srgbClr val="481c9e"/>
                </a:solidFill>
                <a:effectLst/>
                <a:uFillTx/>
                <a:latin typeface="Montserrat"/>
                <a:ea typeface="Montserrat"/>
              </a:rPr>
              <a:t>OPPORTUNITIES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Shape 1"/>
          <p:cNvSpPr/>
          <p:nvPr/>
        </p:nvSpPr>
        <p:spPr>
          <a:xfrm>
            <a:off x="6280200" y="2133000"/>
            <a:ext cx="3664080" cy="2535120"/>
          </a:xfrm>
          <a:prstGeom prst="roundRect">
            <a:avLst>
              <a:gd name="adj" fmla="val 5769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3" name="Image 1" descr="preencoded.png"/>
          <p:cNvPicPr/>
          <p:nvPr/>
        </p:nvPicPr>
        <p:blipFill>
          <a:blip r:embed="rId1"/>
          <a:stretch/>
        </p:blipFill>
        <p:spPr>
          <a:xfrm>
            <a:off x="6249600" y="2133000"/>
            <a:ext cx="121320" cy="253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Text 2"/>
          <p:cNvSpPr/>
          <p:nvPr/>
        </p:nvSpPr>
        <p:spPr>
          <a:xfrm>
            <a:off x="6629040" y="2390400"/>
            <a:ext cx="28832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Infrastructure Issues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3"/>
          <p:cNvSpPr/>
          <p:nvPr/>
        </p:nvSpPr>
        <p:spPr>
          <a:xfrm>
            <a:off x="6629040" y="2880720"/>
            <a:ext cx="30578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Tanks need regular cleaning.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4"/>
          <p:cNvSpPr/>
          <p:nvPr/>
        </p:nvSpPr>
        <p:spPr>
          <a:xfrm>
            <a:off x="6629040" y="3686040"/>
            <a:ext cx="305784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Some taps had leakage/loose handles.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Shape 5"/>
          <p:cNvSpPr/>
          <p:nvPr/>
        </p:nvSpPr>
        <p:spPr>
          <a:xfrm>
            <a:off x="10171800" y="2133000"/>
            <a:ext cx="3664080" cy="2535120"/>
          </a:xfrm>
          <a:prstGeom prst="roundRect">
            <a:avLst>
              <a:gd name="adj" fmla="val 5769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8" name="Image 2" descr="preencoded.png"/>
          <p:cNvPicPr/>
          <p:nvPr/>
        </p:nvPicPr>
        <p:blipFill>
          <a:blip r:embed="rId2"/>
          <a:stretch/>
        </p:blipFill>
        <p:spPr>
          <a:xfrm>
            <a:off x="10141200" y="2133000"/>
            <a:ext cx="121320" cy="253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6"/>
          <p:cNvSpPr/>
          <p:nvPr/>
        </p:nvSpPr>
        <p:spPr>
          <a:xfrm>
            <a:off x="10520640" y="23904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Maintenance Gaps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7"/>
          <p:cNvSpPr/>
          <p:nvPr/>
        </p:nvSpPr>
        <p:spPr>
          <a:xfrm>
            <a:off x="10520640" y="2880720"/>
            <a:ext cx="30582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No routine water quality testing.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Shape 8"/>
          <p:cNvSpPr/>
          <p:nvPr/>
        </p:nvSpPr>
        <p:spPr>
          <a:xfrm>
            <a:off x="6280200" y="4896000"/>
            <a:ext cx="7555680" cy="1809360"/>
          </a:xfrm>
          <a:prstGeom prst="roundRect">
            <a:avLst>
              <a:gd name="adj" fmla="val 8083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2" name="Image 3" descr="preencoded.png"/>
          <p:cNvPicPr/>
          <p:nvPr/>
        </p:nvPicPr>
        <p:blipFill>
          <a:blip r:embed="rId3"/>
          <a:stretch/>
        </p:blipFill>
        <p:spPr>
          <a:xfrm>
            <a:off x="6249600" y="4896000"/>
            <a:ext cx="121320" cy="180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 9"/>
          <p:cNvSpPr/>
          <p:nvPr/>
        </p:nvSpPr>
        <p:spPr>
          <a:xfrm>
            <a:off x="6629040" y="515304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dcd7e5"/>
                </a:solidFill>
                <a:effectLst/>
                <a:uFillTx/>
                <a:latin typeface="Montserrat"/>
                <a:ea typeface="Montserrat"/>
              </a:rPr>
              <a:t>Behavioral Aspects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10"/>
          <p:cNvSpPr/>
          <p:nvPr/>
        </p:nvSpPr>
        <p:spPr>
          <a:xfrm>
            <a:off x="6629040" y="5643720"/>
            <a:ext cx="69498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Students sometimes waste water.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11"/>
          <p:cNvSpPr/>
          <p:nvPr/>
        </p:nvSpPr>
        <p:spPr>
          <a:xfrm>
            <a:off x="6629040" y="6085800"/>
            <a:ext cx="694980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cd7e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cd7e5"/>
                </a:solidFill>
                <a:effectLst/>
                <a:uFillTx/>
                <a:latin typeface="Heebo Light"/>
                <a:ea typeface="Heebo Light"/>
              </a:rPr>
              <a:t>Awareness may fade without follow-ups.</a:t>
            </a: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4"/>
          <a:stretch/>
        </p:blipFill>
        <p:spPr>
          <a:xfrm>
            <a:off x="1371600" y="457200"/>
            <a:ext cx="4343040" cy="320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5"/>
          <a:stretch/>
        </p:blipFill>
        <p:spPr>
          <a:xfrm>
            <a:off x="1371600" y="3853080"/>
            <a:ext cx="4293360" cy="3980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LibreOffice/25.2.5.2$Windows_X86_64 LibreOffice_project/03d19516eb2e1dd5d4ccd751a0d6f35f35e08022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2025-08-19T14:11:06Z</dcterms:created>
  <dc:creator/>
  <dc:description/>
  <dc:language>en-US</dc:language>
  <cp:lastModifiedBy/>
  <cp:lastPrinted>2025-08-19T21:55:19Z</cp:lastPrinted>
  <dcterms:modified xsi:type="dcterms:W3CDTF">2025-08-20T08:52:02Z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